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73" r:id="rId2"/>
    <p:sldId id="284" r:id="rId3"/>
    <p:sldId id="285" r:id="rId4"/>
    <p:sldId id="286" r:id="rId5"/>
    <p:sldId id="294" r:id="rId6"/>
    <p:sldId id="291" r:id="rId7"/>
    <p:sldId id="293" r:id="rId8"/>
    <p:sldId id="288" r:id="rId9"/>
    <p:sldId id="289" r:id="rId10"/>
    <p:sldId id="279" r:id="rId11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微软雅黑" panose="020B0503020204020204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455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C8C0B-E7A1-4E81-AB6F-6479A52F298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A7FEF-E4FC-4DC9-B4DC-A4589F3A6D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2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6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49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BCD63-8085-F4F5-01CB-107EEBA0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3E36AA-0DC9-2722-50FC-281987B4E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F81816-9A52-06DB-4FB3-6AC712A2F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6EA81B-AE6B-55EC-AE33-3605F651B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04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8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3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>
            <a:fillRect/>
          </a:stretch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139756 h 4508626"/>
              <a:gd name="connsiteX3-7" fmla="*/ 6762786 w 6826313"/>
              <a:gd name="connsiteY3-8" fmla="*/ 2363957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01324 h 4508626"/>
              <a:gd name="connsiteX3-39" fmla="*/ 6762786 w 6826313"/>
              <a:gd name="connsiteY3-40" fmla="*/ 2363957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01324 h 4508626"/>
              <a:gd name="connsiteX3-75" fmla="*/ 6762786 w 6826313"/>
              <a:gd name="connsiteY3-76" fmla="*/ 2363957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544311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01324 h 4508626"/>
              <a:gd name="connsiteX3-111" fmla="*/ 6762786 w 6826313"/>
              <a:gd name="connsiteY3-112" fmla="*/ 2363957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544311 h 4508626"/>
              <a:gd name="connsiteX14-133" fmla="*/ 6821059 w 6826313"/>
              <a:gd name="connsiteY14-134" fmla="*/ 3600361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363790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810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2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79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>
              <a:fillRect/>
            </a:stretch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476058 h 4508626"/>
              <a:gd name="connsiteX3-7" fmla="*/ 6762786 w 6826313"/>
              <a:gd name="connsiteY3-8" fmla="*/ 2139756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76058 h 4508626"/>
              <a:gd name="connsiteX3-39" fmla="*/ 6762786 w 6826313"/>
              <a:gd name="connsiteY3-40" fmla="*/ 2455298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76058 h 4508626"/>
              <a:gd name="connsiteX3-75" fmla="*/ 6762786 w 6826313"/>
              <a:gd name="connsiteY3-76" fmla="*/ 2476058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756057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76058 h 4508626"/>
              <a:gd name="connsiteX3-111" fmla="*/ 6762786 w 6826313"/>
              <a:gd name="connsiteY3-112" fmla="*/ 2476058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403147 h 4508626"/>
              <a:gd name="connsiteX14-133" fmla="*/ 6826313 w 6826313"/>
              <a:gd name="connsiteY14-134" fmla="*/ 3756057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  <a:gd name="connsiteX0-141" fmla="*/ 6762786 w 6829816"/>
              <a:gd name="connsiteY0-142" fmla="*/ 1876457 h 4508626"/>
              <a:gd name="connsiteX1-143" fmla="*/ 6826313 w 6829816"/>
              <a:gd name="connsiteY1-144" fmla="*/ 1876457 h 4508626"/>
              <a:gd name="connsiteX2-145" fmla="*/ 6826313 w 6829816"/>
              <a:gd name="connsiteY2-146" fmla="*/ 2476058 h 4508626"/>
              <a:gd name="connsiteX3-147" fmla="*/ 6762786 w 6829816"/>
              <a:gd name="connsiteY3-148" fmla="*/ 2476058 h 4508626"/>
              <a:gd name="connsiteX4-149" fmla="*/ 6762786 w 6829816"/>
              <a:gd name="connsiteY4-150" fmla="*/ 1876457 h 4508626"/>
              <a:gd name="connsiteX5-151" fmla="*/ 0 w 6829816"/>
              <a:gd name="connsiteY5-152" fmla="*/ 0 h 4508626"/>
              <a:gd name="connsiteX6-153" fmla="*/ 6826313 w 6829816"/>
              <a:gd name="connsiteY6-154" fmla="*/ 0 h 4508626"/>
              <a:gd name="connsiteX7-155" fmla="*/ 6826313 w 6829816"/>
              <a:gd name="connsiteY7-156" fmla="*/ 959382 h 4508626"/>
              <a:gd name="connsiteX8-157" fmla="*/ 6762786 w 6829816"/>
              <a:gd name="connsiteY8-158" fmla="*/ 959382 h 4508626"/>
              <a:gd name="connsiteX9-159" fmla="*/ 6762786 w 6829816"/>
              <a:gd name="connsiteY9-160" fmla="*/ 63527 h 4508626"/>
              <a:gd name="connsiteX10-161" fmla="*/ 63527 w 6829816"/>
              <a:gd name="connsiteY10-162" fmla="*/ 63527 h 4508626"/>
              <a:gd name="connsiteX11-163" fmla="*/ 63527 w 6829816"/>
              <a:gd name="connsiteY11-164" fmla="*/ 4445099 h 4508626"/>
              <a:gd name="connsiteX12-165" fmla="*/ 6762786 w 6829816"/>
              <a:gd name="connsiteY12-166" fmla="*/ 4445099 h 4508626"/>
              <a:gd name="connsiteX13-167" fmla="*/ 6762786 w 6829816"/>
              <a:gd name="connsiteY13-168" fmla="*/ 3403147 h 4508626"/>
              <a:gd name="connsiteX14-169" fmla="*/ 6829816 w 6829816"/>
              <a:gd name="connsiteY14-170" fmla="*/ 3415603 h 4508626"/>
              <a:gd name="connsiteX15-171" fmla="*/ 6826313 w 6829816"/>
              <a:gd name="connsiteY15-172" fmla="*/ 4508626 h 4508626"/>
              <a:gd name="connsiteX16-173" fmla="*/ 0 w 6829816"/>
              <a:gd name="connsiteY16-174" fmla="*/ 4508626 h 4508626"/>
              <a:gd name="connsiteX17-175" fmla="*/ 0 w 6829816"/>
              <a:gd name="connsiteY17-176" fmla="*/ 0 h 4508626"/>
              <a:gd name="connsiteX0-177" fmla="*/ 6762786 w 6833319"/>
              <a:gd name="connsiteY0-178" fmla="*/ 1876457 h 4508626"/>
              <a:gd name="connsiteX1-179" fmla="*/ 6826313 w 6833319"/>
              <a:gd name="connsiteY1-180" fmla="*/ 1876457 h 4508626"/>
              <a:gd name="connsiteX2-181" fmla="*/ 6826313 w 6833319"/>
              <a:gd name="connsiteY2-182" fmla="*/ 2476058 h 4508626"/>
              <a:gd name="connsiteX3-183" fmla="*/ 6762786 w 6833319"/>
              <a:gd name="connsiteY3-184" fmla="*/ 2476058 h 4508626"/>
              <a:gd name="connsiteX4-185" fmla="*/ 6762786 w 6833319"/>
              <a:gd name="connsiteY4-186" fmla="*/ 1876457 h 4508626"/>
              <a:gd name="connsiteX5-187" fmla="*/ 0 w 6833319"/>
              <a:gd name="connsiteY5-188" fmla="*/ 0 h 4508626"/>
              <a:gd name="connsiteX6-189" fmla="*/ 6826313 w 6833319"/>
              <a:gd name="connsiteY6-190" fmla="*/ 0 h 4508626"/>
              <a:gd name="connsiteX7-191" fmla="*/ 6826313 w 6833319"/>
              <a:gd name="connsiteY7-192" fmla="*/ 959382 h 4508626"/>
              <a:gd name="connsiteX8-193" fmla="*/ 6762786 w 6833319"/>
              <a:gd name="connsiteY8-194" fmla="*/ 959382 h 4508626"/>
              <a:gd name="connsiteX9-195" fmla="*/ 6762786 w 6833319"/>
              <a:gd name="connsiteY9-196" fmla="*/ 63527 h 4508626"/>
              <a:gd name="connsiteX10-197" fmla="*/ 63527 w 6833319"/>
              <a:gd name="connsiteY10-198" fmla="*/ 63527 h 4508626"/>
              <a:gd name="connsiteX11-199" fmla="*/ 63527 w 6833319"/>
              <a:gd name="connsiteY11-200" fmla="*/ 4445099 h 4508626"/>
              <a:gd name="connsiteX12-201" fmla="*/ 6762786 w 6833319"/>
              <a:gd name="connsiteY12-202" fmla="*/ 4445099 h 4508626"/>
              <a:gd name="connsiteX13-203" fmla="*/ 6762786 w 6833319"/>
              <a:gd name="connsiteY13-204" fmla="*/ 3403147 h 4508626"/>
              <a:gd name="connsiteX14-205" fmla="*/ 6833319 w 6833319"/>
              <a:gd name="connsiteY14-206" fmla="*/ 3394844 h 4508626"/>
              <a:gd name="connsiteX15-207" fmla="*/ 6826313 w 6833319"/>
              <a:gd name="connsiteY15-208" fmla="*/ 4508626 h 4508626"/>
              <a:gd name="connsiteX16-209" fmla="*/ 0 w 6833319"/>
              <a:gd name="connsiteY16-210" fmla="*/ 4508626 h 4508626"/>
              <a:gd name="connsiteX17-211" fmla="*/ 0 w 6833319"/>
              <a:gd name="connsiteY17-212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2400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6311" y="2066057"/>
            <a:ext cx="8250677" cy="12046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70C0"/>
                </a:solidFill>
                <a:effectLst/>
                <a:latin typeface="+mj-lt"/>
                <a:ea typeface="微软雅黑" panose="020B0503020204020204" pitchFamily="34" charset="-122"/>
              </a:rPr>
              <a:t>DQN</a:t>
            </a:r>
            <a:r>
              <a:rPr lang="zh-CN" altLang="en-US" sz="2800" b="1" dirty="0">
                <a:solidFill>
                  <a:srgbClr val="0070C0"/>
                </a:solidFill>
                <a:effectLst/>
                <a:latin typeface="+mj-lt"/>
                <a:ea typeface="微软雅黑" panose="020B0503020204020204" pitchFamily="34" charset="-122"/>
              </a:rPr>
              <a:t>强化学习实验</a:t>
            </a:r>
            <a:r>
              <a:rPr lang="en-US" altLang="zh-CN" sz="2800" b="1" dirty="0">
                <a:solidFill>
                  <a:srgbClr val="0070C0"/>
                </a:solidFill>
                <a:effectLst/>
                <a:latin typeface="+mj-lt"/>
                <a:ea typeface="微软雅黑" panose="020B0503020204020204" pitchFamily="34" charset="-122"/>
              </a:rPr>
              <a:t>:</a:t>
            </a:r>
            <a:br>
              <a:rPr lang="en-US" altLang="zh-CN" sz="2800" b="1" dirty="0">
                <a:effectLst/>
                <a:latin typeface="+mj-lt"/>
                <a:ea typeface="微软雅黑" panose="020B0503020204020204" pitchFamily="34" charset="-122"/>
              </a:rPr>
            </a:br>
            <a:r>
              <a:rPr lang="zh-CN" altLang="en-US" sz="2800" dirty="0"/>
              <a:t>基于</a:t>
            </a:r>
            <a:r>
              <a:rPr lang="en-US" altLang="zh-CN" sz="2800" dirty="0"/>
              <a:t>DQN</a:t>
            </a:r>
            <a:r>
              <a:rPr lang="zh-CN" altLang="en-US" sz="2800" dirty="0"/>
              <a:t>的月球着陆器游戏</a:t>
            </a:r>
            <a:endParaRPr lang="en-US" altLang="zh-CN" sz="2800" b="1" dirty="0">
              <a:effectLst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B80170B-635B-79B8-6B08-145F5391354C}"/>
              </a:ext>
            </a:extLst>
          </p:cNvPr>
          <p:cNvSpPr txBox="1">
            <a:spLocks/>
          </p:cNvSpPr>
          <p:nvPr/>
        </p:nvSpPr>
        <p:spPr>
          <a:xfrm>
            <a:off x="3219289" y="3914775"/>
            <a:ext cx="2362361" cy="724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Speaker: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陈奕名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Student ID: 2351883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5A4B498-0E92-2F56-6357-4353DEB0E74C}"/>
              </a:ext>
            </a:extLst>
          </p:cNvPr>
          <p:cNvSpPr txBox="1">
            <a:spLocks/>
          </p:cNvSpPr>
          <p:nvPr/>
        </p:nvSpPr>
        <p:spPr>
          <a:xfrm>
            <a:off x="10153651" y="6048374"/>
            <a:ext cx="1409700" cy="3973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2025-06-08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64C7AAB-5F8B-F356-A714-5ACDCEE7330E}"/>
              </a:ext>
            </a:extLst>
          </p:cNvPr>
          <p:cNvSpPr txBox="1">
            <a:spLocks/>
          </p:cNvSpPr>
          <p:nvPr/>
        </p:nvSpPr>
        <p:spPr>
          <a:xfrm>
            <a:off x="1103317" y="2286000"/>
            <a:ext cx="7307258" cy="828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Thanks for </a:t>
            </a:r>
            <a:r>
              <a:rPr lang="en-US" altLang="zh-CN" sz="4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Your Listening!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3AC837B-4509-4393-958B-96093B23FC4A}"/>
              </a:ext>
            </a:extLst>
          </p:cNvPr>
          <p:cNvSpPr txBox="1">
            <a:spLocks/>
          </p:cNvSpPr>
          <p:nvPr/>
        </p:nvSpPr>
        <p:spPr>
          <a:xfrm>
            <a:off x="3219289" y="3872057"/>
            <a:ext cx="5475824" cy="828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ea typeface="微软雅黑" panose="020B0503020204020204" pitchFamily="34" charset="-122"/>
              </a:rPr>
              <a:t>DQN</a:t>
            </a:r>
            <a:r>
              <a:rPr lang="zh-CN" altLang="en-US" sz="2000" dirty="0">
                <a:solidFill>
                  <a:srgbClr val="0070C0"/>
                </a:solidFill>
                <a:ea typeface="微软雅黑" panose="020B0503020204020204" pitchFamily="34" charset="-122"/>
              </a:rPr>
              <a:t>强化学习实验</a:t>
            </a:r>
            <a:r>
              <a:rPr lang="en-US" altLang="zh-CN" sz="2000" dirty="0">
                <a:solidFill>
                  <a:srgbClr val="0070C0"/>
                </a:solidFill>
                <a:ea typeface="微软雅黑" panose="020B0503020204020204" pitchFamily="34" charset="-122"/>
              </a:rPr>
              <a:t>:</a:t>
            </a:r>
            <a:br>
              <a:rPr lang="en-US" altLang="zh-CN" sz="2000" dirty="0">
                <a:ea typeface="微软雅黑" panose="020B0503020204020204" pitchFamily="34" charset="-122"/>
              </a:rPr>
            </a:br>
            <a:r>
              <a:rPr lang="zh-CN" altLang="en-US" sz="2000" dirty="0"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ea typeface="微软雅黑" panose="020B0503020204020204" pitchFamily="34" charset="-122"/>
              </a:rPr>
              <a:t>DQN</a:t>
            </a:r>
            <a:r>
              <a:rPr lang="zh-CN" altLang="en-US" sz="2000" dirty="0">
                <a:ea typeface="微软雅黑" panose="020B0503020204020204" pitchFamily="34" charset="-122"/>
              </a:rPr>
              <a:t>的月球着陆器游戏</a:t>
            </a:r>
            <a:endParaRPr lang="en-US" altLang="zh-CN" sz="20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1734441" y="2979699"/>
            <a:ext cx="2523510" cy="743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Contents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4505601" y="591422"/>
            <a:ext cx="0" cy="552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022761" y="2464481"/>
            <a:ext cx="1973435" cy="1831294"/>
            <a:chOff x="3499700" y="3154849"/>
            <a:chExt cx="1107440" cy="83820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椭圆 5"/>
          <p:cNvSpPr/>
          <p:nvPr/>
        </p:nvSpPr>
        <p:spPr>
          <a:xfrm>
            <a:off x="5063181" y="1118364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2C2460F-1A6D-B506-B1DA-3A572558FC74}"/>
              </a:ext>
            </a:extLst>
          </p:cNvPr>
          <p:cNvSpPr/>
          <p:nvPr/>
        </p:nvSpPr>
        <p:spPr>
          <a:xfrm>
            <a:off x="5063181" y="2093238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51CEEC-EF15-8BC6-9603-28B1C4D310E8}"/>
              </a:ext>
            </a:extLst>
          </p:cNvPr>
          <p:cNvSpPr/>
          <p:nvPr/>
        </p:nvSpPr>
        <p:spPr>
          <a:xfrm>
            <a:off x="5063181" y="3068112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B15E50-E71B-7CEF-3F6E-5F2574DFC72C}"/>
              </a:ext>
            </a:extLst>
          </p:cNvPr>
          <p:cNvSpPr txBox="1"/>
          <p:nvPr/>
        </p:nvSpPr>
        <p:spPr>
          <a:xfrm>
            <a:off x="5844390" y="1220572"/>
            <a:ext cx="4261635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zh-CN" sz="2000" b="1" dirty="0"/>
              <a:t>DQN</a:t>
            </a:r>
            <a:r>
              <a:rPr lang="zh-CN" altLang="en-US" sz="2000" b="1" dirty="0"/>
              <a:t>概述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653703C-6629-F4B2-5872-727A3FEDF2E6}"/>
              </a:ext>
            </a:extLst>
          </p:cNvPr>
          <p:cNvSpPr/>
          <p:nvPr/>
        </p:nvSpPr>
        <p:spPr>
          <a:xfrm>
            <a:off x="5063181" y="4042986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D392E2-11A5-A328-A68C-7A4F6568A2A7}"/>
              </a:ext>
            </a:extLst>
          </p:cNvPr>
          <p:cNvSpPr/>
          <p:nvPr/>
        </p:nvSpPr>
        <p:spPr>
          <a:xfrm>
            <a:off x="5063181" y="5017860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4991E5-2C14-C8A8-C341-BE675BE1E383}"/>
              </a:ext>
            </a:extLst>
          </p:cNvPr>
          <p:cNvSpPr txBox="1"/>
          <p:nvPr/>
        </p:nvSpPr>
        <p:spPr>
          <a:xfrm>
            <a:off x="5844390" y="2195446"/>
            <a:ext cx="4261635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zh-CN" sz="2000" b="1" dirty="0"/>
              <a:t>DQN</a:t>
            </a:r>
            <a:r>
              <a:rPr lang="zh-CN" altLang="en-US" sz="2000" b="1" dirty="0"/>
              <a:t>的核心构成</a:t>
            </a:r>
            <a:endParaRPr lang="en-US" altLang="zh-CN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857B36-E540-133A-E3F1-44C7AD9FB4DF}"/>
              </a:ext>
            </a:extLst>
          </p:cNvPr>
          <p:cNvSpPr txBox="1"/>
          <p:nvPr/>
        </p:nvSpPr>
        <p:spPr>
          <a:xfrm>
            <a:off x="5844390" y="3170320"/>
            <a:ext cx="4261635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zh-CN" sz="2000" b="1" dirty="0"/>
              <a:t>DQN</a:t>
            </a:r>
            <a:r>
              <a:rPr lang="zh-CN" altLang="en-US" sz="2000" b="1" dirty="0"/>
              <a:t>在</a:t>
            </a:r>
            <a:r>
              <a:rPr lang="en-US" altLang="zh-CN" sz="2000" b="1" dirty="0"/>
              <a:t>Lunar Lander</a:t>
            </a:r>
            <a:r>
              <a:rPr lang="zh-CN" altLang="en-US" sz="2000" b="1" dirty="0"/>
              <a:t>中的应用</a:t>
            </a:r>
            <a:endParaRPr lang="en-US" altLang="zh-CN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780993-7C44-A439-613B-15A90201EA97}"/>
              </a:ext>
            </a:extLst>
          </p:cNvPr>
          <p:cNvSpPr txBox="1"/>
          <p:nvPr/>
        </p:nvSpPr>
        <p:spPr>
          <a:xfrm>
            <a:off x="5844390" y="4140622"/>
            <a:ext cx="4261635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000" b="1" dirty="0"/>
              <a:t>DQN</a:t>
            </a:r>
            <a:r>
              <a:rPr lang="zh-CN" altLang="en-US" sz="2000" b="1" dirty="0"/>
              <a:t>训练结果展示</a:t>
            </a:r>
            <a:endParaRPr lang="en-US" altLang="zh-CN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A36F78-F382-9D87-83EB-7581D26F680A}"/>
              </a:ext>
            </a:extLst>
          </p:cNvPr>
          <p:cNvSpPr txBox="1"/>
          <p:nvPr/>
        </p:nvSpPr>
        <p:spPr>
          <a:xfrm>
            <a:off x="5844390" y="5120068"/>
            <a:ext cx="4261635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DQN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训练结果分析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14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/>
              <a:t>DQN</a:t>
            </a:r>
            <a:r>
              <a:rPr lang="zh-CN" altLang="en-US" dirty="0"/>
              <a:t>概述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123B9A-2703-7402-E8C9-8DC88D73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72" y="3052119"/>
            <a:ext cx="8443203" cy="8605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C7C789-E06C-E0E1-A4E8-FAB6CE81E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3" y="1125238"/>
            <a:ext cx="7973786" cy="18589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F06EBDE-1466-4EC4-FBF3-28327D16F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1" y="4048577"/>
            <a:ext cx="4558546" cy="20239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B03C1CF-E905-6B41-79FC-721F91EE8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55" y="4672219"/>
            <a:ext cx="5103494" cy="986616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905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/>
              <a:t>DQN</a:t>
            </a:r>
            <a:r>
              <a:rPr lang="zh-CN" altLang="en-US" dirty="0"/>
              <a:t>的核心构成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4D1BA0E-99E9-44E9-A221-0BA3F11F4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95935"/>
              </p:ext>
            </p:extLst>
          </p:nvPr>
        </p:nvGraphicFramePr>
        <p:xfrm>
          <a:off x="3098800" y="3302000"/>
          <a:ext cx="914400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11680" progId="Equation.DSMT4">
                  <p:embed/>
                </p:oleObj>
              </mc:Choice>
              <mc:Fallback>
                <p:oleObj name="Equation" r:id="rId3" imgW="914400" imgH="211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8800" y="3302000"/>
                        <a:ext cx="914400" cy="211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5B1DD3CB-DD4A-4CC5-A026-5175CFC82CAA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8FEA4DA-A526-482D-9654-E94692038675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3984D63-5799-4148-96DF-77308446480E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2AA9083-F550-4FF3-8EE1-73CE89B021CC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E6EBC2-7293-44D0-94EC-BCA04989A065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7320DF-689E-3BE6-BA20-784455C8DB73}"/>
              </a:ext>
            </a:extLst>
          </p:cNvPr>
          <p:cNvSpPr txBox="1"/>
          <p:nvPr/>
        </p:nvSpPr>
        <p:spPr>
          <a:xfrm>
            <a:off x="540037" y="1200151"/>
            <a:ext cx="9466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DQN</a:t>
            </a:r>
            <a:r>
              <a:rPr lang="zh-CN" altLang="en-US" dirty="0"/>
              <a:t>的核心思想是通过深度神经网络来逼近</a:t>
            </a:r>
            <a:r>
              <a:rPr lang="en-US" altLang="zh-CN" dirty="0"/>
              <a:t>Q</a:t>
            </a:r>
            <a:r>
              <a:rPr lang="zh-CN" altLang="en-US" dirty="0"/>
              <a:t>值函数。其训练过程包括以下几个关键组件：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44A122-1FAB-468D-DEA0-D39B7311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37" y="1745126"/>
            <a:ext cx="6015402" cy="9764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DE7ED5-1D8F-B146-13A2-E5F2CA13D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9" y="2924698"/>
            <a:ext cx="6015401" cy="308504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70E1008-EE17-8E8F-8B7C-E815B8EBA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675" y="4036510"/>
            <a:ext cx="6579400" cy="22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A08A-7CA8-D3ED-B485-FE9D256F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45F6194F-1154-722C-E751-DFE87E2BBF93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/>
              <a:t>DQN</a:t>
            </a:r>
            <a:r>
              <a:rPr lang="zh-CN" altLang="en-US" dirty="0"/>
              <a:t>在</a:t>
            </a:r>
            <a:r>
              <a:rPr lang="en-US" altLang="zh-CN" dirty="0"/>
              <a:t>Lunar Lander</a:t>
            </a:r>
            <a:r>
              <a:rPr lang="zh-CN" altLang="en-US" dirty="0"/>
              <a:t>中的应用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97DBC69-877C-5970-52D5-2BA15159AC9F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0C62D8-7F31-4364-0134-68954C9B1A3A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45C5CE-5A90-4F8B-AE35-9F9C2ECCAA2C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0D384BE-2F9B-A31C-614F-02BBCCD66EEE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CCA2835-AC30-3800-DA7A-3697917B27FA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802797-4A3C-DA23-E762-838FDF192273}"/>
              </a:ext>
            </a:extLst>
          </p:cNvPr>
          <p:cNvSpPr txBox="1"/>
          <p:nvPr/>
        </p:nvSpPr>
        <p:spPr>
          <a:xfrm>
            <a:off x="774771" y="1358006"/>
            <a:ext cx="10276609" cy="250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zh-CN" altLang="en-US" b="1" dirty="0"/>
              <a:t>状态空间</a:t>
            </a:r>
            <a:endParaRPr lang="en-US" altLang="zh-CN" sz="1400" dirty="0"/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altLang="zh-CN" sz="1400" dirty="0">
                <a:effectLst/>
              </a:rPr>
              <a:t>1. x</a:t>
            </a:r>
            <a:r>
              <a:rPr lang="zh-CN" altLang="en-US" sz="1400" dirty="0">
                <a:effectLst/>
              </a:rPr>
              <a:t>坐标 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着陆器的水平位置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2"/>
            </a:pPr>
            <a:r>
              <a:rPr lang="en-US" altLang="zh-CN" sz="1400" dirty="0">
                <a:effectLst/>
              </a:rPr>
              <a:t> y</a:t>
            </a:r>
            <a:r>
              <a:rPr lang="zh-CN" altLang="en-US" sz="1400" dirty="0">
                <a:effectLst/>
              </a:rPr>
              <a:t>坐标 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着陆器的垂直位置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3"/>
            </a:pPr>
            <a:r>
              <a:rPr lang="en-US" altLang="zh-CN" sz="1400" dirty="0">
                <a:effectLst/>
              </a:rPr>
              <a:t> x</a:t>
            </a:r>
            <a:r>
              <a:rPr lang="zh-CN" altLang="en-US" sz="1400" dirty="0">
                <a:effectLst/>
              </a:rPr>
              <a:t>方向速度 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水平速度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4"/>
            </a:pPr>
            <a:r>
              <a:rPr lang="en-US" altLang="zh-CN" sz="1400" dirty="0">
                <a:effectLst/>
              </a:rPr>
              <a:t> y</a:t>
            </a:r>
            <a:r>
              <a:rPr lang="zh-CN" altLang="en-US" sz="1400" dirty="0">
                <a:effectLst/>
              </a:rPr>
              <a:t>方向速度 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垂直速度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5"/>
            </a:pPr>
            <a:r>
              <a:rPr lang="zh-CN" altLang="en-US" sz="1400" dirty="0">
                <a:effectLst/>
              </a:rPr>
              <a:t> 角度 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着陆器与垂直方向的角度（弧度）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6"/>
            </a:pPr>
            <a:r>
              <a:rPr lang="zh-CN" altLang="en-US" sz="1400" dirty="0">
                <a:effectLst/>
              </a:rPr>
              <a:t> 角速度 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着陆器的旋转速度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7"/>
            </a:pPr>
            <a:r>
              <a:rPr lang="zh-CN" altLang="en-US" sz="1400" dirty="0">
                <a:effectLst/>
              </a:rPr>
              <a:t> 左腿接触标志 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布尔值，表示左腿是否接触地面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8"/>
            </a:pPr>
            <a:r>
              <a:rPr lang="zh-CN" altLang="en-US" sz="1400" dirty="0">
                <a:effectLst/>
              </a:rPr>
              <a:t> 右腿接触标志 </a:t>
            </a:r>
            <a:r>
              <a:rPr lang="en-US" altLang="zh-CN" sz="1400" dirty="0">
                <a:effectLst/>
              </a:rPr>
              <a:t>- </a:t>
            </a:r>
            <a:r>
              <a:rPr lang="zh-CN" altLang="en-US" sz="1400" dirty="0">
                <a:effectLst/>
              </a:rPr>
              <a:t>布尔值，表示右腿是否接触地面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925948-3686-1D92-EB2D-3E35EC9D6CFE}"/>
              </a:ext>
            </a:extLst>
          </p:cNvPr>
          <p:cNvSpPr txBox="1"/>
          <p:nvPr/>
        </p:nvSpPr>
        <p:spPr>
          <a:xfrm>
            <a:off x="774771" y="4161985"/>
            <a:ext cx="6094268" cy="15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  <a:buNone/>
            </a:pPr>
            <a:r>
              <a:rPr lang="zh-CN" altLang="en-US" b="1" dirty="0"/>
              <a:t>动作空间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zh-CN" altLang="en-US" sz="1400" dirty="0"/>
              <a:t>不做任何操作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zh-CN" altLang="en-US" sz="1400" dirty="0"/>
              <a:t>点火左侧方向引擎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altLang="zh-CN" sz="1400" dirty="0"/>
              <a:t>3.</a:t>
            </a:r>
            <a:r>
              <a:rPr lang="zh-CN" altLang="en-US" sz="1400" dirty="0"/>
              <a:t>点火主引擎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altLang="zh-CN" sz="1400" dirty="0"/>
              <a:t>4.</a:t>
            </a:r>
            <a:r>
              <a:rPr lang="zh-CN" altLang="en-US" sz="1400" dirty="0"/>
              <a:t>点火右侧方向引擎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209003-9294-7156-EE5F-90E264EFF0CA}"/>
              </a:ext>
            </a:extLst>
          </p:cNvPr>
          <p:cNvSpPr txBox="1"/>
          <p:nvPr/>
        </p:nvSpPr>
        <p:spPr>
          <a:xfrm>
            <a:off x="5987762" y="1416961"/>
            <a:ext cx="7284026" cy="527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buFont typeface="+mj-lt"/>
              <a:buNone/>
            </a:pPr>
            <a:r>
              <a:rPr lang="zh-CN" altLang="en-US" b="1" dirty="0"/>
              <a:t>奖励函数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zh-CN" altLang="en-US" sz="1600" dirty="0"/>
              <a:t>位置相关奖励</a:t>
            </a:r>
            <a:r>
              <a:rPr lang="zh-CN" altLang="en-US" sz="1400" dirty="0"/>
              <a:t>：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靠近着陆点（坐标</a:t>
            </a:r>
            <a:r>
              <a:rPr lang="en-US" altLang="zh-CN" sz="1400" dirty="0"/>
              <a:t>[0,0]</a:t>
            </a:r>
            <a:r>
              <a:rPr lang="zh-CN" altLang="en-US" sz="1400" dirty="0"/>
              <a:t>）时获得正奖励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远离着陆点时获得负奖励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2"/>
            </a:pPr>
            <a:r>
              <a:rPr lang="zh-CN" altLang="en-US" sz="1600" dirty="0"/>
              <a:t>速度相关奖励</a:t>
            </a:r>
            <a:r>
              <a:rPr lang="zh-CN" altLang="en-US" sz="1400" dirty="0"/>
              <a:t>：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速度降低时获得正奖励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速度增加时获得负奖励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3"/>
            </a:pPr>
            <a:r>
              <a:rPr lang="zh-CN" altLang="en-US" sz="1600" dirty="0"/>
              <a:t>姿态相关奖励</a:t>
            </a:r>
            <a:r>
              <a:rPr lang="zh-CN" altLang="en-US" sz="1400" dirty="0"/>
              <a:t>：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着陆器倾斜角度越大（非水平）获得负奖励越多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4"/>
            </a:pPr>
            <a:r>
              <a:rPr lang="zh-CN" altLang="en-US" sz="1600" dirty="0"/>
              <a:t>接触奖励</a:t>
            </a:r>
            <a:r>
              <a:rPr lang="zh-CN" altLang="en-US" sz="1400" dirty="0"/>
              <a:t>：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每条腿接触地面获得</a:t>
            </a:r>
            <a:r>
              <a:rPr lang="en-US" altLang="zh-CN" sz="1400" dirty="0"/>
              <a:t>+10</a:t>
            </a:r>
            <a:r>
              <a:rPr lang="zh-CN" altLang="en-US" sz="1400" dirty="0"/>
              <a:t>分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之前接触后离开地面获得</a:t>
            </a:r>
            <a:r>
              <a:rPr lang="en-US" altLang="zh-CN" sz="1400" dirty="0"/>
              <a:t>-10</a:t>
            </a:r>
            <a:r>
              <a:rPr lang="zh-CN" altLang="en-US" sz="1400" dirty="0"/>
              <a:t>分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5"/>
            </a:pPr>
            <a:r>
              <a:rPr lang="zh-CN" altLang="en-US" sz="1600" dirty="0"/>
              <a:t>燃料消耗惩罚</a:t>
            </a:r>
            <a:r>
              <a:rPr lang="zh-CN" altLang="en-US" sz="1400" dirty="0"/>
              <a:t>：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使用侧引擎每帧</a:t>
            </a:r>
            <a:r>
              <a:rPr lang="en-US" altLang="zh-CN" sz="1400" dirty="0"/>
              <a:t>-0.03</a:t>
            </a:r>
            <a:r>
              <a:rPr lang="zh-CN" altLang="en-US" sz="1400" dirty="0"/>
              <a:t>分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使用主引擎每帧</a:t>
            </a:r>
            <a:r>
              <a:rPr lang="en-US" altLang="zh-CN" sz="1400" dirty="0"/>
              <a:t>-0.3</a:t>
            </a:r>
            <a:r>
              <a:rPr lang="zh-CN" altLang="en-US" sz="1400" dirty="0"/>
              <a:t>分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6"/>
            </a:pPr>
            <a:r>
              <a:rPr lang="zh-CN" altLang="en-US" sz="1600" dirty="0"/>
              <a:t>结束奖励</a:t>
            </a:r>
            <a:r>
              <a:rPr lang="zh-CN" altLang="en-US" sz="1400" dirty="0"/>
              <a:t>：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安全着陆获得额外</a:t>
            </a:r>
            <a:r>
              <a:rPr lang="en-US" altLang="zh-CN" sz="1400" dirty="0"/>
              <a:t>+100</a:t>
            </a:r>
            <a:r>
              <a:rPr lang="zh-CN" altLang="en-US" sz="1400" dirty="0"/>
              <a:t>分</a:t>
            </a:r>
          </a:p>
          <a:p>
            <a:pPr lvl="2">
              <a:spcBef>
                <a:spcPts val="150"/>
              </a:spcBef>
              <a:spcAft>
                <a:spcPts val="150"/>
              </a:spcAft>
              <a:buFont typeface="+mj-lt"/>
              <a:buChar char="•"/>
            </a:pPr>
            <a:r>
              <a:rPr lang="zh-CN" altLang="en-US" sz="1400" dirty="0"/>
              <a:t>坠毁获得额外</a:t>
            </a:r>
            <a:r>
              <a:rPr lang="en-US" altLang="zh-CN" sz="1400" dirty="0"/>
              <a:t>-100</a:t>
            </a:r>
            <a:r>
              <a:rPr lang="zh-CN" altLang="en-US" sz="1400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4649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/>
              <a:t>DQN</a:t>
            </a:r>
            <a:r>
              <a:rPr lang="zh-CN" altLang="en-US" dirty="0"/>
              <a:t>在</a:t>
            </a:r>
            <a:r>
              <a:rPr lang="en-US" altLang="zh-CN" dirty="0"/>
              <a:t>Lunar Lander</a:t>
            </a:r>
            <a:r>
              <a:rPr lang="zh-CN" altLang="en-US" dirty="0"/>
              <a:t>中的应用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DBC7304-D3CD-4D0C-8B2D-A7FA96CA0480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780A2D5-0124-4D11-9809-4CE95F0425B4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50F428C-B16B-48B4-BA09-73E0F281A1CF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EDCFC5C-6535-4638-AC2E-08836070CAE8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9B1152A-D8AA-4C20-90F1-1398AD1A7709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938244-D6B3-82A2-5109-07D4F2F83F5F}"/>
              </a:ext>
            </a:extLst>
          </p:cNvPr>
          <p:cNvSpPr txBox="1"/>
          <p:nvPr/>
        </p:nvSpPr>
        <p:spPr>
          <a:xfrm>
            <a:off x="193366" y="1992315"/>
            <a:ext cx="12898840" cy="295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action_space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observation_space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hidden_space_1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hidden_space_2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QFunc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i="1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ffn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observation_space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hidden_space_1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hidden_space_1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hidden_space_2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hidden_space_2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action_space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111551-81EF-A3C1-8769-99770C4C2D68}"/>
              </a:ext>
            </a:extLst>
          </p:cNvPr>
          <p:cNvSpPr txBox="1"/>
          <p:nvPr/>
        </p:nvSpPr>
        <p:spPr>
          <a:xfrm>
            <a:off x="666751" y="1324740"/>
            <a:ext cx="6817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+mj-ea"/>
                <a:cs typeface="+mj-cs"/>
              </a:rPr>
              <a:t>神经网络相关参数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479EC3-AF75-916A-31E6-672EB66F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752" y="4012341"/>
            <a:ext cx="2828653" cy="18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6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/>
              <a:t>DQN</a:t>
            </a:r>
            <a:r>
              <a:rPr lang="zh-CN" altLang="en-US" dirty="0"/>
              <a:t>在</a:t>
            </a:r>
            <a:r>
              <a:rPr lang="en-US" altLang="zh-CN" dirty="0"/>
              <a:t>Lunar Lander</a:t>
            </a:r>
            <a:r>
              <a:rPr lang="zh-CN" altLang="en-US" dirty="0"/>
              <a:t>中的应用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A3DF62-B76D-4BEC-9E82-F50ECDAC2606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6F912CB-AC66-45B4-A619-A4B3A8F99C5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9F94D1-6107-460B-AF49-BD0B59B45E78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8864BE-8514-41F2-AE50-7C3ED068E65F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056C3F7-6CA6-4D0A-8987-5065400ECF11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338B0E-F03D-665F-7E2E-99B8BC368703}"/>
              </a:ext>
            </a:extLst>
          </p:cNvPr>
          <p:cNvSpPr txBox="1"/>
          <p:nvPr/>
        </p:nvSpPr>
        <p:spPr>
          <a:xfrm>
            <a:off x="441563" y="1747574"/>
            <a:ext cx="12503055" cy="262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argparse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ArgumentParser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训练月球着陆器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DQN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模型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add_argument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'--</a:t>
            </a:r>
            <a:r>
              <a:rPr lang="en-US" altLang="zh-CN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'models'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模型保存目录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add_argument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'--epochs'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训练轮数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add_argument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'--episodes'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每轮训练的回合数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add_argument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'--batch-size'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批次大小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add_argument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'--capacity'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500_000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altLang="zh-CN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add_argument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'--sync-rate'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zh-CN" sz="1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目标网络同步频率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标题 3">
            <a:extLst>
              <a:ext uri="{FF2B5EF4-FFF2-40B4-BE49-F238E27FC236}">
                <a16:creationId xmlns:a16="http://schemas.microsoft.com/office/drawing/2014/main" id="{54D005B3-F890-F310-7C52-C35E1ABDCD5D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6751" y="972641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000" dirty="0"/>
              <a:t>训练相关参数（源代码）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3">
            <a:extLst>
              <a:ext uri="{FF2B5EF4-FFF2-40B4-BE49-F238E27FC236}">
                <a16:creationId xmlns:a16="http://schemas.microsoft.com/office/drawing/2014/main" id="{2823796F-FF3E-4AD7-A9E4-6F5D75D8A89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6751" y="4171290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000" dirty="0"/>
              <a:t>训练相关参数（解释）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BCE448-8F20-74CB-616F-314A1ED41DE0}"/>
              </a:ext>
            </a:extLst>
          </p:cNvPr>
          <p:cNvSpPr txBox="1"/>
          <p:nvPr/>
        </p:nvSpPr>
        <p:spPr>
          <a:xfrm>
            <a:off x="955629" y="4818990"/>
            <a:ext cx="6486098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--epochs: </a:t>
            </a:r>
            <a:r>
              <a:rPr lang="zh-CN" altLang="en-US" dirty="0"/>
              <a:t>训练轮数（默认值：</a:t>
            </a:r>
            <a:r>
              <a:rPr lang="en-US" altLang="zh-CN" dirty="0"/>
              <a:t>50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--episodes: </a:t>
            </a:r>
            <a:r>
              <a:rPr lang="zh-CN" altLang="en-US" dirty="0"/>
              <a:t>每轮训练的回合数（默认值：</a:t>
            </a:r>
            <a:r>
              <a:rPr lang="en-US" altLang="zh-CN" dirty="0"/>
              <a:t>50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--batch-size: </a:t>
            </a:r>
            <a:r>
              <a:rPr lang="zh-CN" altLang="en-US" dirty="0"/>
              <a:t>批次大小（默认值：</a:t>
            </a:r>
            <a:r>
              <a:rPr lang="en-US" altLang="zh-CN" dirty="0"/>
              <a:t>512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--capacity: </a:t>
            </a:r>
            <a:r>
              <a:rPr lang="zh-CN" altLang="en-US" dirty="0"/>
              <a:t>经验回放缓冲区容量（默认值：</a:t>
            </a:r>
            <a:r>
              <a:rPr lang="en-US" altLang="zh-CN" dirty="0"/>
              <a:t>500,000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--sync-rate: </a:t>
            </a:r>
            <a:r>
              <a:rPr lang="zh-CN" altLang="en-US" dirty="0"/>
              <a:t>目标网络同步频率（默认值：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</a:p>
          <a:p>
            <a:endParaRPr lang="zh-CN" altLang="en-US" sz="16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319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  <a:defRPr/>
            </a:pPr>
            <a:r>
              <a:rPr lang="en-US" altLang="zh-CN" dirty="0"/>
              <a:t>DQN</a:t>
            </a:r>
            <a:r>
              <a:rPr lang="zh-CN" altLang="en-US" dirty="0"/>
              <a:t>训练结果展示</a:t>
            </a:r>
            <a:endParaRPr lang="en-US" altLang="zh-CN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26FF6BB-45DA-49D3-8C98-E9CD4424E1E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AD8BAFA-15E6-487E-918E-1CC6C2AB330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4FC0482-670B-4F4F-B8B9-AB27DA819D08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BE8BB9E-FF5A-440D-9C7D-DFD5C3EBB455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276B2AC-5008-427E-8857-797A29C4C9AD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74D6A98-7677-8D21-78D7-9108744E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1" y="1200151"/>
            <a:ext cx="3240001" cy="21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3B8C44-55FE-25BA-E718-6ABB472A5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200151"/>
            <a:ext cx="3240000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98AE44-56BD-27C6-310E-8A1B6C91D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358" y="1200151"/>
            <a:ext cx="3240000" cy="21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9B49D3-EF22-C744-924F-83C5A6763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" y="4077070"/>
            <a:ext cx="3240000" cy="21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F57AFA-EF70-7C4C-D796-318DD4630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4077070"/>
            <a:ext cx="3240000" cy="21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7E28F29-27C6-8784-C122-DD1F086A1B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68" y="4077070"/>
            <a:ext cx="3240000" cy="2160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C66A923-47BB-34B2-59CE-6BFB125D5D02}"/>
              </a:ext>
            </a:extLst>
          </p:cNvPr>
          <p:cNvSpPr txBox="1"/>
          <p:nvPr/>
        </p:nvSpPr>
        <p:spPr>
          <a:xfrm>
            <a:off x="1621732" y="3360151"/>
            <a:ext cx="137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0 Iterations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D5362A-DE8D-0590-A078-5AE7021E926C}"/>
              </a:ext>
            </a:extLst>
          </p:cNvPr>
          <p:cNvSpPr txBox="1"/>
          <p:nvPr/>
        </p:nvSpPr>
        <p:spPr>
          <a:xfrm>
            <a:off x="1601326" y="6079092"/>
            <a:ext cx="137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30 Iterations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745453-2D3A-6A76-8602-9F9EA53F3067}"/>
              </a:ext>
            </a:extLst>
          </p:cNvPr>
          <p:cNvSpPr txBox="1"/>
          <p:nvPr/>
        </p:nvSpPr>
        <p:spPr>
          <a:xfrm>
            <a:off x="9264362" y="3360151"/>
            <a:ext cx="137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20 Iterations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8BC598-9E49-E580-47EF-E53F8C652798}"/>
              </a:ext>
            </a:extLst>
          </p:cNvPr>
          <p:cNvSpPr txBox="1"/>
          <p:nvPr/>
        </p:nvSpPr>
        <p:spPr>
          <a:xfrm>
            <a:off x="5410575" y="6079092"/>
            <a:ext cx="137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4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0 Iterations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669F8-22CE-A4D0-A541-13AF62729829}"/>
              </a:ext>
            </a:extLst>
          </p:cNvPr>
          <p:cNvSpPr txBox="1"/>
          <p:nvPr/>
        </p:nvSpPr>
        <p:spPr>
          <a:xfrm>
            <a:off x="5410575" y="3349278"/>
            <a:ext cx="137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10 Iterations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3E760-4D00-2A78-336B-9B35F4F8AC4A}"/>
              </a:ext>
            </a:extLst>
          </p:cNvPr>
          <p:cNvSpPr txBox="1"/>
          <p:nvPr/>
        </p:nvSpPr>
        <p:spPr>
          <a:xfrm>
            <a:off x="9264362" y="6079092"/>
            <a:ext cx="137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50 Iterations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9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dirty="0"/>
              <a:t>DQN</a:t>
            </a:r>
            <a:r>
              <a:rPr lang="zh-CN" altLang="en-US" dirty="0"/>
              <a:t>训练结果分析</a:t>
            </a:r>
            <a:endParaRPr lang="en-US" altLang="zh-CN" dirty="0"/>
          </a:p>
        </p:txBody>
      </p:sp>
      <p:graphicFrame>
        <p:nvGraphicFramePr>
          <p:cNvPr id="13" name="表格 15">
            <a:extLst>
              <a:ext uri="{FF2B5EF4-FFF2-40B4-BE49-F238E27FC236}">
                <a16:creationId xmlns:a16="http://schemas.microsoft.com/office/drawing/2014/main" id="{DC82AE08-42F3-4D66-8B80-A0052B7FA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85613"/>
              </p:ext>
            </p:extLst>
          </p:nvPr>
        </p:nvGraphicFramePr>
        <p:xfrm>
          <a:off x="666749" y="1200151"/>
          <a:ext cx="108584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4624">
                  <a:extLst>
                    <a:ext uri="{9D8B030D-6E8A-4147-A177-3AD203B41FA5}">
                      <a16:colId xmlns:a16="http://schemas.microsoft.com/office/drawing/2014/main" val="1110894080"/>
                    </a:ext>
                  </a:extLst>
                </a:gridCol>
                <a:gridCol w="2714624">
                  <a:extLst>
                    <a:ext uri="{9D8B030D-6E8A-4147-A177-3AD203B41FA5}">
                      <a16:colId xmlns:a16="http://schemas.microsoft.com/office/drawing/2014/main" val="27706086"/>
                    </a:ext>
                  </a:extLst>
                </a:gridCol>
                <a:gridCol w="2714624">
                  <a:extLst>
                    <a:ext uri="{9D8B030D-6E8A-4147-A177-3AD203B41FA5}">
                      <a16:colId xmlns:a16="http://schemas.microsoft.com/office/drawing/2014/main" val="3912758716"/>
                    </a:ext>
                  </a:extLst>
                </a:gridCol>
                <a:gridCol w="2714624">
                  <a:extLst>
                    <a:ext uri="{9D8B030D-6E8A-4147-A177-3AD203B41FA5}">
                      <a16:colId xmlns:a16="http://schemas.microsoft.com/office/drawing/2014/main" val="70255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train / epsilon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  train / loss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   train / reward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 valid / reward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29565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9C3D14AC-0B5D-4E0B-8F94-2DF0D237A5BF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1C65CFC-051D-4257-AFF4-4F88E6AEC59F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C25DBDF-5AFA-4233-AA50-9B76F268B729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EBBF56A-1398-4289-A804-1596738407D3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F6AE326-88CB-4F3D-ABB0-CE0F61265CDE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solidFill>
            <a:srgbClr val="B4C7E7"/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5F8BBA-DF35-B572-F0D9-8BE44641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4" y="1682062"/>
            <a:ext cx="2143498" cy="23965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E862BA-DFA5-4CE4-CCE2-44DC9EC48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230" y="1682062"/>
            <a:ext cx="2104072" cy="23965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43EF53-9CA4-5A4E-411E-E746825AC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386" y="1706770"/>
            <a:ext cx="2099124" cy="23527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AF5FCC0-0B8F-E1B7-7017-81C9737A8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312" y="1682062"/>
            <a:ext cx="2170987" cy="245703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CD86233-2112-4A51-D480-8505AA5C65CD}"/>
              </a:ext>
            </a:extLst>
          </p:cNvPr>
          <p:cNvSpPr txBox="1"/>
          <p:nvPr/>
        </p:nvSpPr>
        <p:spPr>
          <a:xfrm>
            <a:off x="6469004" y="4078563"/>
            <a:ext cx="41330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b="1" dirty="0"/>
              <a:t>奖励曲线分析（</a:t>
            </a:r>
            <a:r>
              <a:rPr lang="en-US" altLang="zh-CN" sz="1400" b="1" dirty="0"/>
              <a:t>Reward</a:t>
            </a:r>
            <a:r>
              <a:rPr lang="zh-CN" altLang="en-US" sz="1400" b="1" dirty="0"/>
              <a:t>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dirty="0"/>
              <a:t>随着训练轮数增加，智能体在环境中获得的平均奖励逐渐上升，说明策略正在改善。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dirty="0"/>
              <a:t>中后期阶段，平均奖励趋于稳定，说明智能体已学会较优的控制策略。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7B4D18-6DD1-4A11-214B-5BD566409EF3}"/>
              </a:ext>
            </a:extLst>
          </p:cNvPr>
          <p:cNvSpPr txBox="1"/>
          <p:nvPr/>
        </p:nvSpPr>
        <p:spPr>
          <a:xfrm>
            <a:off x="3482103" y="4059480"/>
            <a:ext cx="28775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b="1" dirty="0"/>
              <a:t>损失函数变化（</a:t>
            </a:r>
            <a:r>
              <a:rPr lang="en-US" altLang="zh-CN" sz="1400" b="1" dirty="0"/>
              <a:t>Loss</a:t>
            </a:r>
            <a:r>
              <a:rPr lang="zh-CN" altLang="en-US" sz="1400" b="1" dirty="0"/>
              <a:t>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初期 </a:t>
            </a:r>
            <a:r>
              <a:rPr lang="en-US" altLang="zh-CN" sz="1400" dirty="0"/>
              <a:t>loss </a:t>
            </a:r>
            <a:r>
              <a:rPr lang="zh-CN" altLang="en-US" sz="1400" dirty="0"/>
              <a:t>较高，网络预测不准确；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中期 </a:t>
            </a:r>
            <a:r>
              <a:rPr lang="en-US" altLang="zh-CN" sz="1400" dirty="0"/>
              <a:t>loss </a:t>
            </a:r>
            <a:r>
              <a:rPr lang="zh-CN" altLang="en-US" sz="1400" dirty="0"/>
              <a:t>逐渐下降，说明网络逐渐学会估计正确的</a:t>
            </a:r>
            <a:r>
              <a:rPr lang="en-US" altLang="zh-CN" sz="1400" dirty="0"/>
              <a:t>Q</a:t>
            </a:r>
            <a:r>
              <a:rPr lang="zh-CN" altLang="en-US" sz="1400" dirty="0"/>
              <a:t>值；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后期 </a:t>
            </a:r>
            <a:r>
              <a:rPr lang="en-US" altLang="zh-CN" sz="1400" dirty="0"/>
              <a:t>loss </a:t>
            </a:r>
            <a:r>
              <a:rPr lang="zh-CN" altLang="en-US" sz="1400" dirty="0"/>
              <a:t>收敛波动，模型已趋于稳定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AB4490-4CF8-CD8A-DA58-340668F1C1A3}"/>
              </a:ext>
            </a:extLst>
          </p:cNvPr>
          <p:cNvSpPr txBox="1"/>
          <p:nvPr/>
        </p:nvSpPr>
        <p:spPr>
          <a:xfrm>
            <a:off x="649939" y="4059480"/>
            <a:ext cx="262148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altLang="zh-CN" sz="1400" b="1" dirty="0"/>
              <a:t>ε-</a:t>
            </a:r>
            <a:r>
              <a:rPr lang="zh-CN" altLang="en-US" sz="1400" b="1" dirty="0"/>
              <a:t>贪心策略衰减分析（</a:t>
            </a:r>
            <a:r>
              <a:rPr lang="en-US" altLang="zh-CN" sz="1400" b="1" dirty="0">
                <a:solidFill>
                  <a:srgbClr val="0070C0"/>
                </a:solidFill>
              </a:rPr>
              <a:t> </a:t>
            </a:r>
            <a:r>
              <a:rPr lang="en-US" altLang="zh-CN" sz="1400" b="1" dirty="0"/>
              <a:t>epsilon</a:t>
            </a:r>
            <a:r>
              <a:rPr lang="en-US" altLang="zh-CN" sz="1400" b="1" dirty="0">
                <a:solidFill>
                  <a:srgbClr val="0070C0"/>
                </a:solidFill>
              </a:rPr>
              <a:t> 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高</a:t>
            </a:r>
            <a:r>
              <a:rPr lang="el-GR" altLang="zh-CN" sz="1400" dirty="0"/>
              <a:t>ε</a:t>
            </a:r>
            <a:r>
              <a:rPr lang="zh-CN" altLang="en-US" sz="1400" dirty="0"/>
              <a:t>时期：随机性强，</a:t>
            </a:r>
            <a:r>
              <a:rPr lang="en-US" altLang="zh-CN" sz="1400" dirty="0"/>
              <a:t>agent</a:t>
            </a:r>
            <a:r>
              <a:rPr lang="zh-CN" altLang="en-US" sz="1400" dirty="0"/>
              <a:t>更多探索；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低</a:t>
            </a:r>
            <a:r>
              <a:rPr lang="el-GR" altLang="zh-CN" sz="1400" dirty="0"/>
              <a:t>ε</a:t>
            </a:r>
            <a:r>
              <a:rPr lang="zh-CN" altLang="en-US" sz="1400" dirty="0"/>
              <a:t>时期：主要选择贪婪策略，模型趋向利用已学知识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altLang="zh-CN" sz="1400" dirty="0"/>
              <a:t>ε</a:t>
            </a:r>
            <a:r>
              <a:rPr lang="zh-CN" altLang="en-US" sz="1400" dirty="0"/>
              <a:t>衰减与</a:t>
            </a:r>
            <a:r>
              <a:rPr lang="en-US" altLang="zh-CN" sz="1400" dirty="0"/>
              <a:t>reward</a:t>
            </a:r>
            <a:r>
              <a:rPr lang="zh-CN" altLang="en-US" sz="1400" dirty="0"/>
              <a:t>上升呈相关趋势，说明策略优化与探索</a:t>
            </a:r>
            <a:r>
              <a:rPr lang="en-US" altLang="zh-CN" sz="1400" dirty="0"/>
              <a:t>/</a:t>
            </a:r>
            <a:r>
              <a:rPr lang="zh-CN" altLang="en-US" sz="1400" dirty="0"/>
              <a:t>利用平衡良好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69990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855</Words>
  <Application>Microsoft Office PowerPoint</Application>
  <PresentationFormat>宽屏</PresentationFormat>
  <Paragraphs>106</Paragraphs>
  <Slides>10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Consolas</vt:lpstr>
      <vt:lpstr>微软雅黑</vt:lpstr>
      <vt:lpstr>等线</vt:lpstr>
      <vt:lpstr>1_Office 主题​​</vt:lpstr>
      <vt:lpstr>Equation</vt:lpstr>
      <vt:lpstr>DQN强化学习实验: 基于DQN的月球着陆器游戏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三维图像传感器信号增强网络的轻量化方法 Lightweight Method for 3D Image Sensor Signal Enhancement Network</dc:title>
  <dc:creator>Minmus Lin</dc:creator>
  <cp:lastModifiedBy>奕名 陈</cp:lastModifiedBy>
  <cp:revision>33</cp:revision>
  <dcterms:created xsi:type="dcterms:W3CDTF">2024-04-26T08:38:38Z</dcterms:created>
  <dcterms:modified xsi:type="dcterms:W3CDTF">2025-06-08T11:53:46Z</dcterms:modified>
</cp:coreProperties>
</file>